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356" r:id="rId3"/>
    <p:sldId id="310" r:id="rId4"/>
    <p:sldId id="357" r:id="rId5"/>
    <p:sldId id="358" r:id="rId6"/>
    <p:sldId id="359" r:id="rId7"/>
    <p:sldId id="336" r:id="rId8"/>
    <p:sldId id="360" r:id="rId9"/>
    <p:sldId id="361" r:id="rId10"/>
    <p:sldId id="370" r:id="rId11"/>
    <p:sldId id="258" r:id="rId12"/>
    <p:sldId id="311" r:id="rId13"/>
    <p:sldId id="322" r:id="rId14"/>
    <p:sldId id="334" r:id="rId15"/>
    <p:sldId id="323" r:id="rId16"/>
    <p:sldId id="324" r:id="rId17"/>
    <p:sldId id="362" r:id="rId18"/>
    <p:sldId id="257" r:id="rId19"/>
    <p:sldId id="320" r:id="rId20"/>
    <p:sldId id="321" r:id="rId21"/>
    <p:sldId id="344" r:id="rId22"/>
    <p:sldId id="345" r:id="rId23"/>
    <p:sldId id="343" r:id="rId24"/>
    <p:sldId id="363" r:id="rId25"/>
    <p:sldId id="367" r:id="rId26"/>
    <p:sldId id="368" r:id="rId27"/>
    <p:sldId id="364" r:id="rId28"/>
    <p:sldId id="365" r:id="rId29"/>
    <p:sldId id="366" r:id="rId30"/>
    <p:sldId id="332" r:id="rId31"/>
    <p:sldId id="350" r:id="rId32"/>
    <p:sldId id="351" r:id="rId33"/>
    <p:sldId id="333" r:id="rId34"/>
    <p:sldId id="339" r:id="rId35"/>
    <p:sldId id="312" r:id="rId36"/>
    <p:sldId id="313" r:id="rId37"/>
    <p:sldId id="314" r:id="rId38"/>
    <p:sldId id="315" r:id="rId39"/>
    <p:sldId id="331" r:id="rId40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/>
              <a:t>2/20/2017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/>
              <a:t>2/20/2017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uckduey/CSU_Pi_Class.git" TargetMode="External"/><Relationship Id="rId3" Type="http://schemas.openxmlformats.org/officeDocument/2006/relationships/hyperlink" Target="http://www.sparkfun.com/" TargetMode="External"/><Relationship Id="rId7" Type="http://schemas.openxmlformats.org/officeDocument/2006/relationships/hyperlink" Target="http://www.instructables.com/howto/Arduino/" TargetMode="External"/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crocenter.com/" TargetMode="External"/><Relationship Id="rId5" Type="http://schemas.openxmlformats.org/officeDocument/2006/relationships/hyperlink" Target="http://www.digikey.com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://www.adafruit.com/" TargetMode="External"/><Relationship Id="rId9" Type="http://schemas.openxmlformats.org/officeDocument/2006/relationships/hyperlink" Target="mailto:cduey@msn.co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nio.cc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Arduino</a:t>
            </a:r>
            <a:br>
              <a:rPr lang="en-US" cap="none" dirty="0"/>
            </a:b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 11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81200"/>
            <a:ext cx="4238625" cy="467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FFA057-DF4A-4928-B6AE-8D552EBF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2725"/>
            <a:ext cx="4492101" cy="2246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FC7D9-15B1-48F4-B79B-5D5208DBF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851" y="1905000"/>
            <a:ext cx="27622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2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 “Pi” Boards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104230"/>
              </p:ext>
            </p:extLst>
          </p:nvPr>
        </p:nvGraphicFramePr>
        <p:xfrm>
          <a:off x="76200" y="990600"/>
          <a:ext cx="9067800" cy="589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5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90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90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9043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159043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Banana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Tinker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1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8XArm 83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400" baseline="0" dirty="0"/>
                        <a:t>1500MHz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1300MHz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4xAtom </a:t>
                      </a:r>
                      <a:r>
                        <a:rPr lang="en-US" sz="1400" baseline="0" dirty="0"/>
                        <a:t>1920MHz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A17 1800MHz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A53 1200MHz+ TPU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A53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A72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4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4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USB         1 USBC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4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7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HDMI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HDMI*</a:t>
                      </a:r>
                    </a:p>
                    <a:p>
                      <a:pPr algn="ctr"/>
                      <a:r>
                        <a:rPr lang="en-US" sz="1100" dirty="0"/>
                        <a:t>Speakers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NTSC/PAL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18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  <a:p>
                      <a:pPr algn="ctr"/>
                      <a:r>
                        <a:rPr lang="en-US" dirty="0"/>
                        <a:t>SATA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  <a:p>
                      <a:pPr algn="ctr"/>
                      <a:r>
                        <a:rPr lang="en-US" dirty="0"/>
                        <a:t>15 MIPI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4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9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1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89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D269C3-6E70-4AA1-85E2-10C7208A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IC Interfaces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53905-400C-4D77-ABA8-368BBCF6C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 – 100KHz/400KHz serial interface.  Up to 125 devices on the same serial bus.</a:t>
            </a:r>
          </a:p>
          <a:p>
            <a:r>
              <a:rPr lang="en-US" dirty="0"/>
              <a:t>SPI – 20MHz and above serial interface.  Uses chip select for device selection.  Low device count but high speed.</a:t>
            </a:r>
          </a:p>
          <a:p>
            <a:r>
              <a:rPr lang="en-US" dirty="0"/>
              <a:t>Serial – RS232 most common serial device communication.  Very good for higher level devices.</a:t>
            </a:r>
          </a:p>
          <a:p>
            <a:r>
              <a:rPr lang="en-US" dirty="0"/>
              <a:t>Parallel – One data bit per line, high speed, but very simple to implement.</a:t>
            </a:r>
          </a:p>
        </p:txBody>
      </p:sp>
    </p:spTree>
    <p:extLst>
      <p:ext uri="{BB962C8B-B14F-4D97-AF65-F5344CB8AC3E}">
        <p14:creationId xmlns:p14="http://schemas.microsoft.com/office/powerpoint/2010/main" val="2614865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5AEE-B450-47F8-B7CA-8EE2E101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I2C  Low speed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9893F-940A-4202-A4A4-BF44EB26B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2898648"/>
          </a:xfrm>
        </p:spPr>
        <p:txBody>
          <a:bodyPr>
            <a:normAutofit/>
          </a:bodyPr>
          <a:lstStyle/>
          <a:p>
            <a:r>
              <a:rPr lang="en-US" dirty="0"/>
              <a:t>Digital Potentiometers</a:t>
            </a:r>
          </a:p>
          <a:p>
            <a:r>
              <a:rPr lang="en-US" dirty="0"/>
              <a:t>Oscillators</a:t>
            </a:r>
          </a:p>
          <a:p>
            <a:r>
              <a:rPr lang="en-US" dirty="0"/>
              <a:t>DACs</a:t>
            </a:r>
          </a:p>
          <a:p>
            <a:r>
              <a:rPr lang="en-US" dirty="0"/>
              <a:t>Temperature Sensors</a:t>
            </a:r>
          </a:p>
          <a:p>
            <a:r>
              <a:rPr lang="en-US" dirty="0"/>
              <a:t>EEPROMS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FBDA6A-9974-488C-80E1-775BCA0F3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3733800" cy="2670048"/>
          </a:xfrm>
        </p:spPr>
        <p:txBody>
          <a:bodyPr/>
          <a:lstStyle/>
          <a:p>
            <a:r>
              <a:rPr lang="en-US" dirty="0"/>
              <a:t>I/O Expanders</a:t>
            </a:r>
          </a:p>
          <a:p>
            <a:r>
              <a:rPr lang="en-US" dirty="0"/>
              <a:t>PWM Outputs</a:t>
            </a:r>
          </a:p>
          <a:p>
            <a:r>
              <a:rPr lang="en-US" dirty="0"/>
              <a:t>ADCs</a:t>
            </a:r>
          </a:p>
          <a:p>
            <a:r>
              <a:rPr lang="en-US" dirty="0"/>
              <a:t>Battery Chargers</a:t>
            </a:r>
          </a:p>
          <a:p>
            <a:r>
              <a:rPr lang="en-US" dirty="0"/>
              <a:t>Pressure Sensors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08C5B-C5B2-4193-8E81-B252A0D36F55}"/>
              </a:ext>
            </a:extLst>
          </p:cNvPr>
          <p:cNvSpPr txBox="1"/>
          <p:nvPr/>
        </p:nvSpPr>
        <p:spPr>
          <a:xfrm>
            <a:off x="609600" y="62484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I2S – is a serial stream digital audio standard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E1C1B0-D20C-4ED5-9C41-CB52F809049F}"/>
              </a:ext>
            </a:extLst>
          </p:cNvPr>
          <p:cNvSpPr txBox="1">
            <a:spLocks/>
          </p:cNvSpPr>
          <p:nvPr/>
        </p:nvSpPr>
        <p:spPr>
          <a:xfrm>
            <a:off x="457200" y="4419600"/>
            <a:ext cx="8077200" cy="15028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Control lines are open drain with pull up.</a:t>
            </a:r>
          </a:p>
          <a:p>
            <a:r>
              <a:rPr lang="en-US" dirty="0"/>
              <a:t>SCL  - Serial Clock Line</a:t>
            </a:r>
          </a:p>
          <a:p>
            <a:r>
              <a:rPr lang="en-US" dirty="0"/>
              <a:t>SDA – Serial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2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0DC8-E1BE-495A-9982-D2019F6E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I2C Sensors from </a:t>
            </a:r>
            <a:r>
              <a:rPr lang="en-US" dirty="0" err="1"/>
              <a:t>Adafruit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41997-4F1D-4043-8590-2B0945864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4859" y="1592684"/>
            <a:ext cx="8494282" cy="46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54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1006-59F6-46B2-8C41-52317548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SPI Higher Speed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D119-2CF6-4EDD-AA13-639774F31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ADC’s</a:t>
            </a:r>
          </a:p>
          <a:p>
            <a:r>
              <a:rPr lang="en-US" dirty="0"/>
              <a:t>Fast DAC’s</a:t>
            </a:r>
          </a:p>
          <a:p>
            <a:r>
              <a:rPr lang="en-US" dirty="0"/>
              <a:t>LCD Displays</a:t>
            </a:r>
          </a:p>
          <a:p>
            <a:r>
              <a:rPr lang="en-US" dirty="0"/>
              <a:t>RF Transceivers</a:t>
            </a:r>
          </a:p>
          <a:p>
            <a:r>
              <a:rPr lang="en-US" dirty="0"/>
              <a:t>Audio Codecs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signals</a:t>
            </a:r>
          </a:p>
          <a:p>
            <a:r>
              <a:rPr lang="en-US" dirty="0"/>
              <a:t>MISO – Master Input to Slave Output</a:t>
            </a:r>
          </a:p>
          <a:p>
            <a:r>
              <a:rPr lang="en-US" dirty="0"/>
              <a:t>MOSI – Master Output to Slave Input</a:t>
            </a:r>
          </a:p>
          <a:p>
            <a:r>
              <a:rPr lang="en-US" dirty="0"/>
              <a:t>SCLK – Serial Clock</a:t>
            </a:r>
          </a:p>
          <a:p>
            <a:r>
              <a:rPr lang="en-US" dirty="0"/>
              <a:t>CS – Chip Select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7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79DA-4DA3-4FDB-9A01-9AF595D3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052807"/>
            <a:ext cx="8229600" cy="990600"/>
          </a:xfrm>
        </p:spPr>
        <p:txBody>
          <a:bodyPr/>
          <a:lstStyle/>
          <a:p>
            <a:r>
              <a:rPr lang="en-US" dirty="0"/>
              <a:t>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E65C-C0A6-47E2-ADEA-085B6550E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14600"/>
          </a:xfrm>
        </p:spPr>
        <p:txBody>
          <a:bodyPr/>
          <a:lstStyle/>
          <a:p>
            <a:r>
              <a:rPr lang="en-US" dirty="0"/>
              <a:t>RS232 is a serial standard that has been around since the 1960’s and is still used today.</a:t>
            </a:r>
          </a:p>
          <a:p>
            <a:r>
              <a:rPr lang="en-US" dirty="0"/>
              <a:t>One of the most common uses is for GPS.  There are many GPS modules that output NMEA9600 format.</a:t>
            </a:r>
          </a:p>
          <a:p>
            <a:r>
              <a:rPr lang="en-US" dirty="0"/>
              <a:t>There are many devices that still use this including some industrial controls.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06E695-71D6-459B-B1F5-F7A0AA822500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Serial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724BD0-BC06-432E-8E1C-71618344F9FD}"/>
              </a:ext>
            </a:extLst>
          </p:cNvPr>
          <p:cNvSpPr txBox="1">
            <a:spLocks/>
          </p:cNvSpPr>
          <p:nvPr/>
        </p:nvSpPr>
        <p:spPr>
          <a:xfrm>
            <a:off x="457200" y="4953000"/>
            <a:ext cx="8077200" cy="150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While the parallel port has gone out of use, there are still some devices with parallel data out.  This can provide simple high-speed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9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CA48-FBD0-46EB-BB41-2AFA157A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Pirate – tool for serial I/O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625660-DAFA-4C5F-A3D9-B7EDD8EE4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43262" y="3389312"/>
            <a:ext cx="2657475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073CA-5B90-4C0B-99BF-F9BE7382886B}"/>
              </a:ext>
            </a:extLst>
          </p:cNvPr>
          <p:cNvSpPr txBox="1"/>
          <p:nvPr/>
        </p:nvSpPr>
        <p:spPr>
          <a:xfrm>
            <a:off x="609600" y="1371600"/>
            <a:ext cx="82296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Supported protocols: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1-Wire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en-US" sz="1600" baseline="30000" dirty="0"/>
              <a:t>2</a:t>
            </a:r>
            <a:r>
              <a:rPr lang="en-US" sz="16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Asynchronous serial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 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HD44780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2- and 3-wire libraries with bitwise pin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Scriptable binary </a:t>
            </a:r>
            <a:r>
              <a:rPr lang="en-US" sz="1600" dirty="0" err="1"/>
              <a:t>bitbang</a:t>
            </a:r>
            <a:r>
              <a:rPr lang="en-US" sz="1600" dirty="0"/>
              <a:t>, 1-Wire, I</a:t>
            </a:r>
            <a:r>
              <a:rPr lang="en-US" sz="1600" baseline="30000" dirty="0"/>
              <a:t>2</a:t>
            </a:r>
            <a:r>
              <a:rPr lang="en-US" sz="1600" dirty="0"/>
              <a:t>C, SPI, and UART modes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4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53656"/>
            <a:ext cx="7020320" cy="990600"/>
          </a:xfrm>
        </p:spPr>
        <p:txBody>
          <a:bodyPr/>
          <a:lstStyle/>
          <a:p>
            <a:r>
              <a:rPr lang="en-US" dirty="0"/>
              <a:t>Arduino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2"/>
              </a:rPr>
              <a:t>www.arduino.cc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Arduino tutorials, software, and resources.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Brought Arduino to the US.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Excelent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www.digikey.com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Arduino and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7"/>
              </a:rPr>
              <a:t>www.instructables.com/howto/Arduino/</a:t>
            </a:r>
            <a:r>
              <a:rPr lang="en-US" sz="1800" dirty="0">
                <a:latin typeface="Calibri" panose="020F0502020204030204" pitchFamily="34" charset="0"/>
              </a:rPr>
              <a:t> Lots of good Arduino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8"/>
              </a:rPr>
              <a:t>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9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C0384E-1DF3-4CBC-9A31-BE808AA8C6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10794"/>
            <a:ext cx="13239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3CA0-494E-4B1E-BD8A-339C5C3E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an Arduino?</a:t>
            </a:r>
            <a:br>
              <a:rPr lang="en-US" dirty="0"/>
            </a:br>
            <a:r>
              <a:rPr lang="en-US" dirty="0"/>
              <a:t> An open source learning tool.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D76D-A389-4E05-95E4-FE3D98EE9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Arduino was started in 2003 at Interaction Design Institute Ivrea (IDII). Developed as “</a:t>
            </a:r>
            <a:r>
              <a:rPr lang="en-US" b="1" dirty="0"/>
              <a:t>Wiring</a:t>
            </a:r>
            <a:r>
              <a:rPr lang="en-US" dirty="0"/>
              <a:t>” project as an easy tool for fast prototyping, aimed at students without a background in electronics and programming.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Arduino boards use an Atmel 8-bit AVR Microcontroller. The standard boards have female connectors used with addon modules called shields.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an open source software and hardware environment.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904D2-8025-4862-A3D7-9EC1549661A4}"/>
              </a:ext>
            </a:extLst>
          </p:cNvPr>
          <p:cNvSpPr txBox="1"/>
          <p:nvPr/>
        </p:nvSpPr>
        <p:spPr>
          <a:xfrm>
            <a:off x="3505200" y="64770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</a:t>
            </a:r>
            <a:r>
              <a:rPr lang="en-US" dirty="0">
                <a:hlinkClick r:id="rId2"/>
              </a:rPr>
              <a:t>www.ardunio.cc</a:t>
            </a:r>
            <a:r>
              <a:rPr lang="en-US" dirty="0"/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316370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FD58-36DB-4DEC-BE29-2976D463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Arduino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C51A2-46CB-4807-A649-7986F025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Uno – 16MHz ATmega328P, 6 Analog in, 14 GPIO</a:t>
            </a:r>
          </a:p>
          <a:p>
            <a:endParaRPr lang="en-US" sz="2000" dirty="0"/>
          </a:p>
          <a:p>
            <a:r>
              <a:rPr lang="en-US" sz="2000" dirty="0"/>
              <a:t>Mega2560 – 16MHz ATmega2560, 16 analog in, 54 GPIO  </a:t>
            </a:r>
          </a:p>
          <a:p>
            <a:endParaRPr lang="en-US" sz="2000" dirty="0"/>
          </a:p>
          <a:p>
            <a:r>
              <a:rPr lang="en-US" sz="2000" dirty="0"/>
              <a:t>Due – 84MHz ATSAMD21G18, 12 analog in, 2 analog out, 54 GPIO</a:t>
            </a:r>
          </a:p>
          <a:p>
            <a:endParaRPr lang="en-US" sz="2000" dirty="0"/>
          </a:p>
          <a:p>
            <a:r>
              <a:rPr lang="en-US" sz="2000" dirty="0"/>
              <a:t>Leonardo – 16MHz ATmega32u4, 12 analog in, 20 GPIO, 7 PWM, 32K   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Gemma – 8MHz ATtiny85, 1 analog in 3 GPIO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Feather – 8MHz ATmega32u4 10 analog in, 20 GPIO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Circuit Playground – 8MHz ATmega32u4 4 analog in, 8 GPIO, Many sensor via I2C – 3 axis accelerometer, Temp sensor, light sensor, microphone, speaker, 2 push buttons and slide switch/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91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9EAE-D2F9-412B-8451-8B408B40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Arduino Format Boards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04EBDF-0C4A-49C0-BADA-E09ED85C4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28" y="1600200"/>
            <a:ext cx="818934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23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2A6B-BCBF-4C5F-ABF9-0436989E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Non-Standard Arduino Boards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6958D6-A77E-4BFD-B9C0-18D3DAB82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7266"/>
            <a:ext cx="1603194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E7059-4152-47B3-8A41-F29CF9BBA0A6}"/>
              </a:ext>
            </a:extLst>
          </p:cNvPr>
          <p:cNvSpPr txBox="1"/>
          <p:nvPr/>
        </p:nvSpPr>
        <p:spPr>
          <a:xfrm>
            <a:off x="6473088" y="3610553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Circuit Playground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A4CC6-CF1C-4C55-A3E7-268F4955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330296"/>
            <a:ext cx="2286000" cy="112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7D5C8-A01D-48CE-A763-458E538FAB29}"/>
              </a:ext>
            </a:extLst>
          </p:cNvPr>
          <p:cNvSpPr txBox="1"/>
          <p:nvPr/>
        </p:nvSpPr>
        <p:spPr>
          <a:xfrm>
            <a:off x="6469177" y="58938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Mini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56736-64D5-475F-BFC2-C0DF7B64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403866"/>
            <a:ext cx="2049577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96134-4532-44E2-9901-BF50AF494503}"/>
              </a:ext>
            </a:extLst>
          </p:cNvPr>
          <p:cNvSpPr txBox="1"/>
          <p:nvPr/>
        </p:nvSpPr>
        <p:spPr>
          <a:xfrm>
            <a:off x="3086099" y="626316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Flora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EE841C-E155-40BB-976E-EF1535574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876800"/>
            <a:ext cx="1370103" cy="835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F4CB25-0199-4CBC-B693-894618697D97}"/>
              </a:ext>
            </a:extLst>
          </p:cNvPr>
          <p:cNvSpPr txBox="1"/>
          <p:nvPr/>
        </p:nvSpPr>
        <p:spPr>
          <a:xfrm>
            <a:off x="230097" y="36136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Gemma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C2951-D045-4AF0-941E-96CBBC56B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352" y="4410441"/>
            <a:ext cx="1864895" cy="1767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2AABC-8848-4038-A459-B0E3027AB48B}"/>
              </a:ext>
            </a:extLst>
          </p:cNvPr>
          <p:cNvSpPr txBox="1"/>
          <p:nvPr/>
        </p:nvSpPr>
        <p:spPr>
          <a:xfrm>
            <a:off x="3086100" y="36136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Feather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CB991A-2A06-4345-B9D8-47FF4F33C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4842106"/>
            <a:ext cx="1600200" cy="9043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E5277F-03C1-49F2-BADA-BCFDDBCC1A32}"/>
              </a:ext>
            </a:extLst>
          </p:cNvPr>
          <p:cNvSpPr txBox="1"/>
          <p:nvPr/>
        </p:nvSpPr>
        <p:spPr>
          <a:xfrm>
            <a:off x="189751" y="5867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 Trinket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05024-E733-4CDE-B51E-08B22C6A58BD}"/>
              </a:ext>
            </a:extLst>
          </p:cNvPr>
          <p:cNvSpPr txBox="1"/>
          <p:nvPr/>
        </p:nvSpPr>
        <p:spPr>
          <a:xfrm>
            <a:off x="6477000" y="64770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www.Adafruit.com</a:t>
            </a:r>
          </a:p>
        </p:txBody>
      </p:sp>
    </p:spTree>
    <p:extLst>
      <p:ext uri="{BB962C8B-B14F-4D97-AF65-F5344CB8AC3E}">
        <p14:creationId xmlns:p14="http://schemas.microsoft.com/office/powerpoint/2010/main" val="1367524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B6F-8B1C-4F6E-AF5E-A70E3745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43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Arduino Shields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A4D97-B590-4C1E-9AF6-93E8E8D4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36230"/>
            <a:ext cx="1954741" cy="1583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DB0BE-EBE9-4935-A472-4729FC6C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98" y="1013179"/>
            <a:ext cx="1992624" cy="1492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731B8A-B4A5-475C-B9DD-BC1777AE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46" y="1081581"/>
            <a:ext cx="2166883" cy="144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C9ACF-6ADE-4BC8-8BE1-835EE7D61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048662"/>
            <a:ext cx="2355455" cy="1631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2E0ED8-AE45-40CE-B379-2B5748332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572" y="3043458"/>
            <a:ext cx="1954741" cy="1522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AED60-E74E-4888-8ED3-7C4D6F16D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505" y="2877666"/>
            <a:ext cx="1954741" cy="1697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F2B07E-EB4F-4FBB-AA20-BEF97A2532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7" y="5260553"/>
            <a:ext cx="4582583" cy="1588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70DED5-6DDA-4A76-B361-3ECBB26CD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6800" y="5260351"/>
            <a:ext cx="4267200" cy="1558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A45AE-D8A6-4CF5-836E-5B57264F63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4381" y="3224186"/>
            <a:ext cx="1935752" cy="1435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41C794-B685-4D65-8E83-8B2C8CF054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1012" y="1173030"/>
            <a:ext cx="1922988" cy="14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61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8C88-12D9-42F9-820E-AA84D9B7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started. – </a:t>
            </a:r>
            <a:r>
              <a:rPr lang="en-US" u="sng" dirty="0">
                <a:solidFill>
                  <a:srgbClr val="0070C0"/>
                </a:solidFill>
              </a:rPr>
              <a:t>Arduino.cc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8A8B5C-8937-4A90-B417-85C778AA7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06624"/>
            <a:ext cx="8229600" cy="38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0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93D5-820A-4634-ADA8-A49F2E8C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Software with Drivers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4A32D9-3D75-4885-A867-502467AEE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837" y="2600325"/>
            <a:ext cx="4124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89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360D-4B06-4B62-9EFF-7BCFF43F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F3E54E-9BC2-4F52-AD7D-D5DA91040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767" y="1524000"/>
            <a:ext cx="5695034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0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5BB4-633E-4722-A354-B7B27671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– Blink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A189-116F-4CE6-9686-32EE60507B6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 rad="101600">
              <a:srgbClr val="FFFF00">
                <a:alpha val="60000"/>
              </a:srgbClr>
            </a:glow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Open a new Sketch, and enter the following: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 D13 = 13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// put your setup code here, to run once: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(D13, OUTPUT)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// put your main code here, to run repeatedly: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(D13, HIGH)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delay(1000)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(D13, LOW)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delay(1000)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1219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38BE-12B1-436E-B0DE-A1340119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Click Verify and make sure it compiles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EB8C8-1CFE-4E88-9294-BBCAF2D0C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619250"/>
            <a:ext cx="4724400" cy="4838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BDC93B-BA6E-4EB3-ACF1-CD556E85D7A9}"/>
              </a:ext>
            </a:extLst>
          </p:cNvPr>
          <p:cNvSpPr/>
          <p:nvPr/>
        </p:nvSpPr>
        <p:spPr>
          <a:xfrm>
            <a:off x="2286000" y="2153056"/>
            <a:ext cx="228600" cy="2286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31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4871-DEA8-4D81-809E-F01975D2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to the Arduino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300ECC-BF12-4A18-BA84-46F22A993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37" y="1600200"/>
            <a:ext cx="4733925" cy="48101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2EF024-002C-4144-933B-EE90A72E241E}"/>
              </a:ext>
            </a:extLst>
          </p:cNvPr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8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EA3A-A8AC-4DF6-A0D9-4F595B47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 to Arduino Uno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76274-6494-490E-98D1-7CEA18B145C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Unplug </a:t>
            </a:r>
            <a:r>
              <a:rPr lang="en-US" dirty="0" err="1"/>
              <a:t>Adafruit</a:t>
            </a:r>
            <a:r>
              <a:rPr lang="en-US" dirty="0"/>
              <a:t> Circuit Playground.</a:t>
            </a:r>
          </a:p>
          <a:p>
            <a:r>
              <a:rPr lang="en-US" dirty="0"/>
              <a:t>Plug in Arduino Uno or </a:t>
            </a:r>
            <a:r>
              <a:rPr lang="en-US" dirty="0" err="1"/>
              <a:t>SparkFun</a:t>
            </a:r>
            <a:r>
              <a:rPr lang="en-US" dirty="0"/>
              <a:t> “</a:t>
            </a:r>
            <a:r>
              <a:rPr lang="en-US" dirty="0" err="1"/>
              <a:t>RedBoard</a:t>
            </a:r>
            <a:r>
              <a:rPr lang="en-US" dirty="0"/>
              <a:t>”.</a:t>
            </a:r>
          </a:p>
          <a:p>
            <a:r>
              <a:rPr lang="en-US" dirty="0"/>
              <a:t>Set the board and port.</a:t>
            </a:r>
          </a:p>
          <a:p>
            <a:r>
              <a:rPr lang="en-US" dirty="0"/>
              <a:t>Open the Adafruit_CCS811 -&gt; CCS811_test </a:t>
            </a:r>
          </a:p>
          <a:p>
            <a:r>
              <a:rPr lang="en-US" dirty="0"/>
              <a:t>Connect up the I2C CCS811</a:t>
            </a:r>
          </a:p>
          <a:p>
            <a:r>
              <a:rPr lang="en-US" dirty="0"/>
              <a:t>3.3V to 3.3V, GND to GND, SCL to SCL, and SCA to SCA</a:t>
            </a:r>
          </a:p>
          <a:p>
            <a:r>
              <a:rPr lang="en-US" dirty="0"/>
              <a:t>Compile and down load the code</a:t>
            </a:r>
          </a:p>
          <a:p>
            <a:r>
              <a:rPr lang="en-US" dirty="0"/>
              <a:t>Open serial monitor.  Watch for more than 60 seconds.</a:t>
            </a:r>
          </a:p>
          <a:p>
            <a:r>
              <a:rPr lang="en-US"/>
              <a:t>Breathe </a:t>
            </a:r>
            <a:r>
              <a:rPr lang="en-US" dirty="0"/>
              <a:t>on sensor.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0A783A-3BF0-4C30-AC31-206F699CFB33}"/>
              </a:ext>
            </a:extLst>
          </p:cNvPr>
          <p:cNvCxnSpPr/>
          <p:nvPr/>
        </p:nvCxnSpPr>
        <p:spPr>
          <a:xfrm>
            <a:off x="1828800" y="4259036"/>
            <a:ext cx="914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16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F157-CDD0-4227-80F6-E5744599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IDE Selection and Example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687FB5-C0C7-4E96-BA2D-4257236D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871" y="1551214"/>
            <a:ext cx="4526895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B9402-6BF8-4C62-A7B5-E2C56C0D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43" y="2971800"/>
            <a:ext cx="3976114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66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7B2A-EF76-4203-BFA7-9707E7E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CCS811 Hookup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DCA14A-BB70-40E7-811F-6448AFA9D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12" y="1719262"/>
            <a:ext cx="60483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2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A7B8-36F9-4EC1-912E-7EF57AC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Code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A9CE-7AE2-480F-AABE-22BA2032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Remove existing circuit.</a:t>
            </a:r>
          </a:p>
          <a:p>
            <a:r>
              <a:rPr lang="en-US" sz="2000" dirty="0"/>
              <a:t>Add on the TMP 36 thermal sensor. Red - +3.3V, Black - GND, White - A0</a:t>
            </a:r>
          </a:p>
          <a:p>
            <a:r>
              <a:rPr lang="en-US" sz="2000" dirty="0"/>
              <a:t>Open </a:t>
            </a:r>
            <a:r>
              <a:rPr lang="en-US" sz="2000" dirty="0" err="1"/>
              <a:t>AnalogInSerialOut</a:t>
            </a:r>
            <a:r>
              <a:rPr lang="en-US" sz="2000" dirty="0"/>
              <a:t> example.</a:t>
            </a:r>
          </a:p>
          <a:p>
            <a:r>
              <a:rPr lang="en-US" sz="2000" dirty="0"/>
              <a:t>Change code to output ‘F and ‘C</a:t>
            </a:r>
          </a:p>
          <a:p>
            <a:r>
              <a:rPr lang="en-US" sz="2000" dirty="0"/>
              <a:t>TMP36 voltage = 500mV + 10mV*’C</a:t>
            </a:r>
          </a:p>
          <a:p>
            <a:r>
              <a:rPr lang="en-US" sz="2000" dirty="0"/>
              <a:t>10 bit ADC (1024 steps) 5.0V full scale.</a:t>
            </a:r>
          </a:p>
          <a:p>
            <a:r>
              <a:rPr lang="en-US" sz="2000" dirty="0"/>
              <a:t>‘F = ‘C*5/9 + 32</a:t>
            </a:r>
          </a:p>
          <a:p>
            <a:r>
              <a:rPr lang="en-US" dirty="0"/>
              <a:t>Compile and download code.</a:t>
            </a:r>
          </a:p>
          <a:p>
            <a:r>
              <a:rPr lang="en-US" dirty="0"/>
              <a:t>Open serial monitor.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DF6F2C3-EAC6-48FB-AF4C-8D5EDB7D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905000"/>
            <a:ext cx="3810000" cy="42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11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E459-FBF1-4D85-8FEB-030FB0F5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example to the following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55FABD-7787-4E14-B6AF-5FB265782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689" y="1600200"/>
            <a:ext cx="559662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97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5426-A132-4D82-A0B1-50046B36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Switching Boards To Circuit Playground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8BA786-B5E7-4350-89CE-97A9C9AE6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50" y="1600200"/>
            <a:ext cx="6261100" cy="4876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3ABF25-B48C-4DB5-BA18-432DB450D6C2}"/>
              </a:ext>
            </a:extLst>
          </p:cNvPr>
          <p:cNvSpPr/>
          <p:nvPr/>
        </p:nvSpPr>
        <p:spPr>
          <a:xfrm>
            <a:off x="6096000" y="3733800"/>
            <a:ext cx="1371600" cy="228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30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783E-BE13-4455-BA58-24E72FF6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Connect to board</a:t>
            </a:r>
            <a:br>
              <a:rPr lang="en-US" sz="3200" dirty="0"/>
            </a:br>
            <a:r>
              <a:rPr lang="en-US" sz="3200" dirty="0"/>
              <a:t>Make sure it is  </a:t>
            </a:r>
            <a:r>
              <a:rPr lang="en-US" sz="3200" dirty="0" err="1"/>
              <a:t>Adafruit</a:t>
            </a:r>
            <a:r>
              <a:rPr lang="en-US" sz="3200" dirty="0"/>
              <a:t> Circuit Playground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CE8D02-51AB-45A2-B2A0-41B3173C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3352800"/>
            <a:ext cx="8229600" cy="333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8A677C-7F42-45CC-834C-8A099507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37" y="1493003"/>
            <a:ext cx="2676525" cy="184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92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28C0-DB29-4F21-99F1-37FBDDD5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Verify Compile and Upload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74EC6-7C6E-4BD8-88CA-DEBE4E6CB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1495"/>
            <a:ext cx="3743325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D3467-F00A-4B7C-A8BC-624436FD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9144000" cy="947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E30E4-051B-407D-BFF6-BB7A0253A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" y="4305343"/>
            <a:ext cx="9144000" cy="12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71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ABDA-CCB5-48C3-A64F-37B70E12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Try Changing the Sensor from Light to Sound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7988BD-352C-4AF6-B58C-F90A7115C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558352"/>
            <a:ext cx="4550764" cy="3793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A767C-6C34-49A5-92AA-2C0FD26B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5" y="1569595"/>
            <a:ext cx="4408771" cy="361200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7AF5B11-A58F-4B3C-82DF-F78150F6A1A7}"/>
              </a:ext>
            </a:extLst>
          </p:cNvPr>
          <p:cNvSpPr/>
          <p:nvPr/>
        </p:nvSpPr>
        <p:spPr>
          <a:xfrm>
            <a:off x="1295400" y="3276600"/>
            <a:ext cx="3810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8428B-508C-4E35-AE76-1EC0F5392104}"/>
              </a:ext>
            </a:extLst>
          </p:cNvPr>
          <p:cNvCxnSpPr/>
          <p:nvPr/>
        </p:nvCxnSpPr>
        <p:spPr>
          <a:xfrm>
            <a:off x="1676400" y="3352800"/>
            <a:ext cx="4267200" cy="76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939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48B2-B5B5-4DBC-B1CC-73D884D4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 Other Example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A19-44FE-4E1F-A974-D1FE7A60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VuMeter</a:t>
            </a:r>
            <a:r>
              <a:rPr lang="en-US" dirty="0"/>
              <a:t>  - Nice light display of sound volume to the microphone.</a:t>
            </a:r>
          </a:p>
          <a:p>
            <a:r>
              <a:rPr lang="en-US" dirty="0"/>
              <a:t>Color Sensor – Can tell what Color it is seeing.</a:t>
            </a:r>
          </a:p>
          <a:p>
            <a:r>
              <a:rPr lang="en-US" dirty="0"/>
              <a:t>Speech – Hear a small voice vocabulary, change what it says.</a:t>
            </a:r>
          </a:p>
          <a:p>
            <a:r>
              <a:rPr lang="en-US" dirty="0"/>
              <a:t>Accel-mouse – Turn the Circuit Playground into a tilt-controlled mouse.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7758</TotalTime>
  <Words>1824</Words>
  <Application>Microsoft Office PowerPoint</Application>
  <PresentationFormat>On-screen Show (4:3)</PresentationFormat>
  <Paragraphs>377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Clarity</vt:lpstr>
      <vt:lpstr>Basic Arduino </vt:lpstr>
      <vt:lpstr>Think About the Scope of Your Project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Raspberry Pi</vt:lpstr>
      <vt:lpstr>For More Maker Board Information</vt:lpstr>
      <vt:lpstr>Difference between the  “Pi” Boards </vt:lpstr>
      <vt:lpstr>Common IC Interfaces</vt:lpstr>
      <vt:lpstr>I2C  Low speed I/O</vt:lpstr>
      <vt:lpstr>Some I2C Sensors from Adafruit</vt:lpstr>
      <vt:lpstr>SPI Higher Speed I/O</vt:lpstr>
      <vt:lpstr>Parallel</vt:lpstr>
      <vt:lpstr>Bus Pirate – tool for serial I/O</vt:lpstr>
      <vt:lpstr>Arduino Resources</vt:lpstr>
      <vt:lpstr>What is an Arduino?  An open source learning tool.</vt:lpstr>
      <vt:lpstr>Some Arduino Boards</vt:lpstr>
      <vt:lpstr>Standard Arduino Format Boards</vt:lpstr>
      <vt:lpstr>Non-Standard Arduino Boards</vt:lpstr>
      <vt:lpstr>Arduino Shields </vt:lpstr>
      <vt:lpstr>How to get started. – Arduino.cc</vt:lpstr>
      <vt:lpstr>Install the Software with Drivers</vt:lpstr>
      <vt:lpstr>PowerPoint Presentation</vt:lpstr>
      <vt:lpstr>Hello World – Blink LED</vt:lpstr>
      <vt:lpstr>Click Verify and make sure it compiles</vt:lpstr>
      <vt:lpstr>Upload to the Arduino</vt:lpstr>
      <vt:lpstr>On to Arduino Uno</vt:lpstr>
      <vt:lpstr>The IDE Selection and Example Output</vt:lpstr>
      <vt:lpstr>CCS811 Hookup</vt:lpstr>
      <vt:lpstr>Arduino Code from Scratch</vt:lpstr>
      <vt:lpstr>Convert the example to the following</vt:lpstr>
      <vt:lpstr>Switching Boards To Circuit Playground</vt:lpstr>
      <vt:lpstr>Connect to board Make sure it is  Adafruit Circuit Playground</vt:lpstr>
      <vt:lpstr>Verify Compile and Upload</vt:lpstr>
      <vt:lpstr>Try Changing the Sensor from Light to Sound</vt:lpstr>
      <vt:lpstr>Try Other Example Programs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</dc:title>
  <dc:creator>Chuck Duey</dc:creator>
  <cp:lastModifiedBy>Chuck Duey</cp:lastModifiedBy>
  <cp:revision>241</cp:revision>
  <cp:lastPrinted>2017-08-19T01:59:54Z</cp:lastPrinted>
  <dcterms:created xsi:type="dcterms:W3CDTF">2014-11-10T23:35:29Z</dcterms:created>
  <dcterms:modified xsi:type="dcterms:W3CDTF">2019-09-07T23:16:34Z</dcterms:modified>
</cp:coreProperties>
</file>